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79" r:id="rId4"/>
    <p:sldId id="264" r:id="rId5"/>
    <p:sldId id="265" r:id="rId6"/>
    <p:sldId id="269" r:id="rId7"/>
    <p:sldId id="273" r:id="rId8"/>
    <p:sldId id="278" r:id="rId9"/>
    <p:sldId id="277" r:id="rId10"/>
    <p:sldId id="280" r:id="rId11"/>
    <p:sldId id="281" r:id="rId12"/>
  </p:sldIdLst>
  <p:sldSz cx="9144000" cy="6858000" type="screen4x3"/>
  <p:notesSz cx="6802438" cy="99345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6356350"/>
            <a:ext cx="9144000" cy="501649"/>
          </a:xfrm>
          <a:prstGeom prst="rect">
            <a:avLst/>
          </a:prstGeom>
          <a:solidFill>
            <a:srgbClr val="FF9900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Picture 2" descr="https://upload.wikimedia.org/wikipedia/en/d/dd/Stryker_Logo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715" y="105752"/>
            <a:ext cx="1381491" cy="32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6610350" y="65087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BB892AB-1CC5-4555-8947-9A7E3B48D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9262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6984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770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223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7834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695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7065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535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986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695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778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DC756-A523-4DF2-833B-B2D40A5590E2}" type="datetimeFigureOut">
              <a:rPr lang="ko-KR" altLang="en-US" smtClean="0"/>
              <a:t>2022-09-26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892AB-1CC5-4555-8947-9A7E3B48D2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6859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ctrTitle"/>
          </p:nvPr>
        </p:nvSpPr>
        <p:spPr>
          <a:xfrm>
            <a:off x="685800" y="2045242"/>
            <a:ext cx="7772400" cy="202723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5400" dirty="0">
                <a:latin typeface="Arial Black" panose="020B0A04020102020204" pitchFamily="34" charset="0"/>
              </a:rPr>
              <a:t>STRYKER </a:t>
            </a:r>
            <a:r>
              <a:rPr lang="en-US" altLang="ko-KR" sz="5400" dirty="0" smtClean="0">
                <a:latin typeface="Arial Black" panose="020B0A04020102020204" pitchFamily="34" charset="0"/>
              </a:rPr>
              <a:t/>
            </a:r>
            <a:br>
              <a:rPr lang="en-US" altLang="ko-KR" sz="5400" dirty="0" smtClean="0">
                <a:latin typeface="Arial Black" panose="020B0A04020102020204" pitchFamily="34" charset="0"/>
              </a:rPr>
            </a:br>
            <a:r>
              <a:rPr lang="en-US" altLang="ko-KR" sz="5400" dirty="0" smtClean="0">
                <a:latin typeface="Arial Black" panose="020B0A04020102020204" pitchFamily="34" charset="0"/>
              </a:rPr>
              <a:t>CD5 &amp; SYSTEM 8</a:t>
            </a:r>
            <a:br>
              <a:rPr lang="en-US" altLang="ko-KR" sz="5400" dirty="0" smtClean="0">
                <a:latin typeface="Arial Black" panose="020B0A04020102020204" pitchFamily="34" charset="0"/>
              </a:rPr>
            </a:br>
            <a:r>
              <a:rPr lang="en-US" altLang="ko-KR" sz="5400" dirty="0" smtClean="0">
                <a:latin typeface="Arial Black" panose="020B0A04020102020204" pitchFamily="34" charset="0"/>
              </a:rPr>
              <a:t>CORE SYSTEM</a:t>
            </a:r>
            <a:endParaRPr lang="ko-KR" altLang="en-US" sz="5400" dirty="0">
              <a:latin typeface="Arial Black" panose="020B0A04020102020204" pitchFamily="34" charset="0"/>
            </a:endParaRPr>
          </a:p>
        </p:txBody>
      </p:sp>
      <p:sp>
        <p:nvSpPr>
          <p:cNvPr id="5" name="부제목 2"/>
          <p:cNvSpPr>
            <a:spLocks noGrp="1"/>
          </p:cNvSpPr>
          <p:nvPr>
            <p:ph type="subTitle" idx="1"/>
          </p:nvPr>
        </p:nvSpPr>
        <p:spPr>
          <a:xfrm>
            <a:off x="1143000" y="5186399"/>
            <a:ext cx="6858000" cy="944415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거창적십자병원</a:t>
            </a:r>
            <a:endParaRPr lang="en-US" altLang="ko-KR" dirty="0"/>
          </a:p>
          <a:p>
            <a:r>
              <a:rPr lang="en-US" altLang="ko-KR" dirty="0" smtClean="0"/>
              <a:t>2022.09.27.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83111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849452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STRYKER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CD5&amp; SYSTEM8</a:t>
            </a:r>
            <a:r>
              <a:rPr lang="ko-KR" altLang="en-US" sz="2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제품구성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034516"/>
              </p:ext>
            </p:extLst>
          </p:nvPr>
        </p:nvGraphicFramePr>
        <p:xfrm>
          <a:off x="782517" y="509943"/>
          <a:ext cx="7842739" cy="5535149"/>
        </p:xfrm>
        <a:graphic>
          <a:graphicData uri="http://schemas.openxmlformats.org/drawingml/2006/table">
            <a:tbl>
              <a:tblPr/>
              <a:tblGrid>
                <a:gridCol w="550228">
                  <a:extLst>
                    <a:ext uri="{9D8B030D-6E8A-4147-A177-3AD203B41FA5}">
                      <a16:colId xmlns:a16="http://schemas.microsoft.com/office/drawing/2014/main" val="2647568142"/>
                    </a:ext>
                  </a:extLst>
                </a:gridCol>
                <a:gridCol w="1172225">
                  <a:extLst>
                    <a:ext uri="{9D8B030D-6E8A-4147-A177-3AD203B41FA5}">
                      <a16:colId xmlns:a16="http://schemas.microsoft.com/office/drawing/2014/main" val="2914900320"/>
                    </a:ext>
                  </a:extLst>
                </a:gridCol>
                <a:gridCol w="3708056">
                  <a:extLst>
                    <a:ext uri="{9D8B030D-6E8A-4147-A177-3AD203B41FA5}">
                      <a16:colId xmlns:a16="http://schemas.microsoft.com/office/drawing/2014/main" val="3023198620"/>
                    </a:ext>
                  </a:extLst>
                </a:gridCol>
                <a:gridCol w="478458">
                  <a:extLst>
                    <a:ext uri="{9D8B030D-6E8A-4147-A177-3AD203B41FA5}">
                      <a16:colId xmlns:a16="http://schemas.microsoft.com/office/drawing/2014/main" val="3942500691"/>
                    </a:ext>
                  </a:extLst>
                </a:gridCol>
                <a:gridCol w="1933772">
                  <a:extLst>
                    <a:ext uri="{9D8B030D-6E8A-4147-A177-3AD203B41FA5}">
                      <a16:colId xmlns:a16="http://schemas.microsoft.com/office/drawing/2014/main" val="900956867"/>
                    </a:ext>
                  </a:extLst>
                </a:gridCol>
              </a:tblGrid>
              <a:tr h="24909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sng" strike="noStrike" baseline="0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 &amp; SYSTEM 8</a:t>
                      </a:r>
                      <a:endParaRPr lang="en-US" sz="1000" b="1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r>
                        <a:rPr lang="en-US" altLang="ko-KR" sz="1000" b="1" i="0" u="none" strike="noStrike" dirty="0" err="1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ea</a:t>
                      </a:r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66497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카다록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품 번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en-US" sz="1000" b="1" i="0" u="none" strike="noStrike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.</a:t>
                      </a:r>
                      <a:r>
                        <a:rPr lang="en-US" sz="1000" b="1" i="0" u="none" strike="noStrike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SYSTEM 8 HANDPIECE</a:t>
                      </a:r>
                      <a:endParaRPr lang="en-US" sz="1000" b="1" i="0" u="none" strike="noStrike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1676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1-1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4505-000-000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726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1-2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8208-000-000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System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8 Sagittal Saw Drill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75469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646487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2. SYSTEM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825178"/>
                  </a:ext>
                </a:extLst>
              </a:tr>
              <a:tr h="22333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2-1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4100-130-000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1/4 inch Drill with Jacobs Chuck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7820297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2-2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4100-062-000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Wire Collet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83122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2-3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4100-125-000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Pin Collet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90974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2-4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4100-400-000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SAGITTAL SAW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815857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2-5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4505-133-000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1/4 LOCKING KEYLESS CHUCK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7329692"/>
                  </a:ext>
                </a:extLst>
              </a:tr>
              <a:tr h="249091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868876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3.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SYSTEM 8 BATTERY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7843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8212-000-000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SYSTEM8 SMALL BATTERY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086091"/>
                  </a:ext>
                </a:extLst>
              </a:tr>
              <a:tr h="20438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3-2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8215-000-000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 smtClean="0"/>
                        <a:t>SYSTEM8 LARGE BATTERY</a:t>
                      </a:r>
                      <a:endParaRPr lang="ko-KR" altLang="en-US" sz="1000" b="1" dirty="0"/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2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512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0685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4. MICRO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TPX CORE 2 SYSTEM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314702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5400-052-000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CORE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2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335034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5100-008-000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TPS Bi-directional Footswitch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9505940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4-3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7400-015-000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TPX MICRO DRIL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0517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4-4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7400-004-000</a:t>
                      </a:r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TPX CORD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8780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4-5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7400-009-000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TPX </a:t>
                      </a:r>
                      <a:r>
                        <a:rPr lang="en-US" sz="1000" b="1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Handswitch</a:t>
                      </a:r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993778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58779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5.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1F497D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MICRO DRILL ATTACHMENT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235359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5-1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5100-015-250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STRAIGHT ATTACHMENT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4631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5100-015-270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Long Straight Attachment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503061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5-3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5100-015-252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ANGLED ATTACHMENT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14220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5-4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5100-015-272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dirty="0" smtClean="0"/>
                        <a:t>Micro Drill Long Angled Attachment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414742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947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680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849452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STRYKER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CD5&amp; SYSTEM8</a:t>
            </a:r>
            <a:r>
              <a:rPr lang="ko-KR" altLang="en-US" sz="2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제품구성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838533"/>
              </p:ext>
            </p:extLst>
          </p:nvPr>
        </p:nvGraphicFramePr>
        <p:xfrm>
          <a:off x="782517" y="509943"/>
          <a:ext cx="7842739" cy="5490215"/>
        </p:xfrm>
        <a:graphic>
          <a:graphicData uri="http://schemas.openxmlformats.org/drawingml/2006/table">
            <a:tbl>
              <a:tblPr/>
              <a:tblGrid>
                <a:gridCol w="550228">
                  <a:extLst>
                    <a:ext uri="{9D8B030D-6E8A-4147-A177-3AD203B41FA5}">
                      <a16:colId xmlns:a16="http://schemas.microsoft.com/office/drawing/2014/main" val="2647568142"/>
                    </a:ext>
                  </a:extLst>
                </a:gridCol>
                <a:gridCol w="1172225">
                  <a:extLst>
                    <a:ext uri="{9D8B030D-6E8A-4147-A177-3AD203B41FA5}">
                      <a16:colId xmlns:a16="http://schemas.microsoft.com/office/drawing/2014/main" val="2914900320"/>
                    </a:ext>
                  </a:extLst>
                </a:gridCol>
                <a:gridCol w="3708056">
                  <a:extLst>
                    <a:ext uri="{9D8B030D-6E8A-4147-A177-3AD203B41FA5}">
                      <a16:colId xmlns:a16="http://schemas.microsoft.com/office/drawing/2014/main" val="3023198620"/>
                    </a:ext>
                  </a:extLst>
                </a:gridCol>
                <a:gridCol w="478458">
                  <a:extLst>
                    <a:ext uri="{9D8B030D-6E8A-4147-A177-3AD203B41FA5}">
                      <a16:colId xmlns:a16="http://schemas.microsoft.com/office/drawing/2014/main" val="3942500691"/>
                    </a:ext>
                  </a:extLst>
                </a:gridCol>
                <a:gridCol w="1933772">
                  <a:extLst>
                    <a:ext uri="{9D8B030D-6E8A-4147-A177-3AD203B41FA5}">
                      <a16:colId xmlns:a16="http://schemas.microsoft.com/office/drawing/2014/main" val="900956867"/>
                    </a:ext>
                  </a:extLst>
                </a:gridCol>
              </a:tblGrid>
              <a:tr h="249091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000" b="1" i="0" u="sng" strike="noStrike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CORDLESS</a:t>
                      </a:r>
                      <a:r>
                        <a:rPr lang="en-US" sz="1000" b="1" i="0" u="sng" strike="noStrike" baseline="0" dirty="0" smtClean="0">
                          <a:solidFill>
                            <a:srgbClr val="0000FF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DRIVER DRILL 5 &amp; SYSTEM 8</a:t>
                      </a:r>
                      <a:endParaRPr lang="en-US" sz="1000" b="1" i="0" u="sng" strike="noStrike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  <a:r>
                        <a:rPr lang="en-US" altLang="ko-KR" sz="1000" b="1" i="0" u="none" strike="noStrike" dirty="0" err="1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ea</a:t>
                      </a:r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b="1" i="0" u="none" strike="noStrike" dirty="0"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66497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err="1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카다록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품 번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6.</a:t>
                      </a:r>
                      <a:r>
                        <a:rPr lang="en-US" sz="1000" b="1" i="0" u="none" strike="noStrike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MICRO ROUND BUR</a:t>
                      </a:r>
                      <a:endParaRPr lang="en-US" sz="1000" b="1" i="0" u="none" strike="noStrike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01676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</a:t>
                      </a:r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1688-002-009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2.4mm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9726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</a:t>
                      </a:r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-2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3.2mm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754692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6-3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1688-002-013</a:t>
                      </a:r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4.7mm</a:t>
                      </a:r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000" b="1" i="0" u="none" strike="noStrike" dirty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　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646487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6-4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1688-002-015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6.0mm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2825178"/>
                  </a:ext>
                </a:extLst>
              </a:tr>
              <a:tr h="17839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6-5</a:t>
                      </a: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1688-002-055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Round</a:t>
                      </a:r>
                      <a:r>
                        <a:rPr lang="en-US" altLang="ko-KR" sz="1000" b="1" i="0" u="none" strike="noStrike" baseline="0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 Bur 4.0mm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7820297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683122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kern="1200" baseline="0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kern="1200" baseline="0" dirty="0" smtClean="0">
                          <a:solidFill>
                            <a:srgbClr val="366092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  <a:cs typeface="+mn-cs"/>
                        </a:rPr>
                        <a:t>7. EGG BUR</a:t>
                      </a:r>
                      <a:endParaRPr lang="en-US" sz="1000" b="1" i="0" u="none" strike="noStrike" kern="1200" baseline="0" dirty="0">
                        <a:solidFill>
                          <a:srgbClr val="366092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  <a:cs typeface="+mn-cs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909741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7-1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1608-002-035</a:t>
                      </a: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Egg Bur 4.0mm</a:t>
                      </a:r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effectLst/>
                          <a:latin typeface="Calibri" panose="020F0502020204030204" pitchFamily="34" charset="0"/>
                          <a:ea typeface="돋움" panose="020B0600000101010101" pitchFamily="50" charset="-127"/>
                        </a:rPr>
                        <a:t>1</a:t>
                      </a:r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815857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7329692"/>
                  </a:ext>
                </a:extLst>
              </a:tr>
              <a:tr h="249091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868876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67843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086091"/>
                  </a:ext>
                </a:extLst>
              </a:tr>
              <a:tr h="204387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1" dirty="0"/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2512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068542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314702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335034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9505940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505173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387803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993778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5877903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2353599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04631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5030618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142205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4147424"/>
                  </a:ext>
                </a:extLst>
              </a:tr>
              <a:tr h="184370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000" b="1" i="0" u="none" strike="noStrike" dirty="0">
                        <a:solidFill>
                          <a:srgbClr val="1F497D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돋움" panose="020B0600000101010101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000" b="1" i="0" u="none" strike="noStrike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4279" marR="4279" marT="42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947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121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1.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8 HANDPIECE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837549"/>
              </p:ext>
            </p:extLst>
          </p:nvPr>
        </p:nvGraphicFramePr>
        <p:xfrm>
          <a:off x="5007393" y="740498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dirty="0" smtClean="0"/>
                        <a:t>8208-000-000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Sagittal Saw Drill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1830" y="3202044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84056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1-1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4505-000-000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Cordless</a:t>
                      </a:r>
                      <a:r>
                        <a:rPr lang="en-US" altLang="ko-KR" sz="1400" b="1" baseline="0" dirty="0" smtClean="0"/>
                        <a:t> Driver Drill 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631218"/>
              </p:ext>
            </p:extLst>
          </p:nvPr>
        </p:nvGraphicFramePr>
        <p:xfrm>
          <a:off x="626794" y="3792078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4100-131-000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¼</a:t>
                      </a:r>
                      <a:r>
                        <a:rPr lang="en-US" altLang="ko-KR" sz="1400" b="1" baseline="0" dirty="0" smtClean="0"/>
                        <a:t> inch Drill with Jacobs Chuck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65022"/>
              </p:ext>
            </p:extLst>
          </p:nvPr>
        </p:nvGraphicFramePr>
        <p:xfrm>
          <a:off x="5007392" y="380499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2-2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4100-062-000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Wire</a:t>
                      </a:r>
                      <a:r>
                        <a:rPr lang="en-US" altLang="ko-KR" sz="1400" b="1" baseline="0" dirty="0" smtClean="0"/>
                        <a:t> Collet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224" y="1482136"/>
            <a:ext cx="1791975" cy="177172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393" y="1482136"/>
            <a:ext cx="2070390" cy="1799692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041" y="4532858"/>
            <a:ext cx="2410340" cy="1705610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001" y="4552524"/>
            <a:ext cx="1940782" cy="1685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53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2794490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4100-125-000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Pin</a:t>
                      </a:r>
                      <a:r>
                        <a:rPr lang="en-US" altLang="ko-KR" sz="1400" b="1" baseline="0" dirty="0" smtClean="0"/>
                        <a:t> Collet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382863"/>
              </p:ext>
            </p:extLst>
          </p:nvPr>
        </p:nvGraphicFramePr>
        <p:xfrm>
          <a:off x="626794" y="348434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4505-133-000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¼</a:t>
                      </a:r>
                      <a:r>
                        <a:rPr lang="en-US" altLang="ko-KR" sz="1400" b="1" baseline="0" dirty="0" smtClean="0"/>
                        <a:t> Locking Keyless Chuck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508106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4100-400-000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Sagittal</a:t>
                      </a:r>
                      <a:r>
                        <a:rPr lang="en-US" altLang="ko-KR" sz="1400" b="1" baseline="0" dirty="0" smtClean="0"/>
                        <a:t> Saw Attachment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39" y="1470094"/>
            <a:ext cx="2145302" cy="194886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180" y="1586007"/>
            <a:ext cx="3114812" cy="171704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97" y="4301679"/>
            <a:ext cx="2804186" cy="1721312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0" y="0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2.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4833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3.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SYSTEM 8 BATTERY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236108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3-1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8212-000-000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Small Battery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58654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3-2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8215-000-000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/>
                        <a:t>System</a:t>
                      </a:r>
                      <a:r>
                        <a:rPr lang="en-US" altLang="ko-KR" sz="1400" b="1" baseline="0" dirty="0" smtClean="0"/>
                        <a:t> 8 Large Battery</a:t>
                      </a:r>
                      <a:r>
                        <a:rPr lang="en-US" altLang="ko-KR" sz="1400" b="1" dirty="0" smtClean="0"/>
                        <a:t> </a:t>
                      </a:r>
                      <a:endParaRPr lang="ko-KR" altLang="en-US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95" y="1595101"/>
            <a:ext cx="3314700" cy="29591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389" y="1595101"/>
            <a:ext cx="3468393" cy="295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51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15573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5400-052-000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Core</a:t>
                      </a:r>
                      <a:r>
                        <a:rPr lang="en-US" altLang="ko-KR" sz="1400" b="1" baseline="0" dirty="0" smtClean="0"/>
                        <a:t> 2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579172"/>
              </p:ext>
            </p:extLst>
          </p:nvPr>
        </p:nvGraphicFramePr>
        <p:xfrm>
          <a:off x="626795" y="331791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7400-015-000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Tpx</a:t>
                      </a:r>
                      <a:r>
                        <a:rPr lang="en-US" altLang="ko-KR" sz="1400" b="1" dirty="0" smtClean="0"/>
                        <a:t> Micro Drill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078074"/>
              </p:ext>
            </p:extLst>
          </p:nvPr>
        </p:nvGraphicFramePr>
        <p:xfrm>
          <a:off x="5007390" y="73536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4-2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5100-008-000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Tps</a:t>
                      </a:r>
                      <a:r>
                        <a:rPr lang="en-US" altLang="ko-KR" sz="1400" b="1" dirty="0" smtClean="0"/>
                        <a:t> Bi-directional</a:t>
                      </a:r>
                      <a:r>
                        <a:rPr lang="en-US" altLang="ko-KR" sz="1400" b="1" baseline="0" dirty="0" smtClean="0"/>
                        <a:t> Footswitch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4.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TPX CORE2 SYSTEM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479406"/>
              </p:ext>
            </p:extLst>
          </p:nvPr>
        </p:nvGraphicFramePr>
        <p:xfrm>
          <a:off x="5007389" y="3317912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7400-004-000</a:t>
                      </a:r>
                      <a:endParaRPr lang="ko-KR" alt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 smtClean="0"/>
                        <a:t>Tpx</a:t>
                      </a:r>
                      <a:r>
                        <a:rPr lang="en-US" altLang="ko-KR" sz="1400" b="1" dirty="0" smtClean="0"/>
                        <a:t> Cord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35" y="1450087"/>
            <a:ext cx="2740711" cy="18224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872" y="1450087"/>
            <a:ext cx="2643426" cy="182245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78" y="4213878"/>
            <a:ext cx="3620024" cy="147919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628" y="4017222"/>
            <a:ext cx="2007913" cy="188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63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7547795"/>
              </p:ext>
            </p:extLst>
          </p:nvPr>
        </p:nvGraphicFramePr>
        <p:xfrm>
          <a:off x="2766679" y="1284730"/>
          <a:ext cx="3468393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4-5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7400-009-000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TPX </a:t>
                      </a:r>
                      <a:r>
                        <a:rPr lang="en-US" altLang="ko-KR" sz="1400" b="1" dirty="0" err="1" smtClean="0"/>
                        <a:t>Handswitch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4.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TPX CORE2 SYSTEM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212" y="2347568"/>
            <a:ext cx="4329325" cy="207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6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181065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/>
                        <a:t>5-1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Straight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>
                <a:solidFill>
                  <a:schemeClr val="tx1"/>
                </a:solidFill>
                <a:latin typeface="+mn-ea"/>
              </a:rPr>
              <a:t>5.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DRILL ATTACHMENT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153532"/>
              </p:ext>
            </p:extLst>
          </p:nvPr>
        </p:nvGraphicFramePr>
        <p:xfrm>
          <a:off x="4806303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 Drill Long Straight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466" y="1595101"/>
            <a:ext cx="3067050" cy="16891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049" y="1595101"/>
            <a:ext cx="3390900" cy="1689100"/>
          </a:xfrm>
          <a:prstGeom prst="rect">
            <a:avLst/>
          </a:prstGeom>
        </p:spPr>
      </p:pic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131763"/>
              </p:ext>
            </p:extLst>
          </p:nvPr>
        </p:nvGraphicFramePr>
        <p:xfrm>
          <a:off x="626795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Angled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99235"/>
              </p:ext>
            </p:extLst>
          </p:nvPr>
        </p:nvGraphicFramePr>
        <p:xfrm>
          <a:off x="4806303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5100-015-272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Micro</a:t>
                      </a:r>
                      <a:r>
                        <a:rPr lang="en-US" altLang="ko-KR" sz="1400" b="1" baseline="0" dirty="0" smtClean="0"/>
                        <a:t> Drill Long Angled Attachment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57" y="4318914"/>
            <a:ext cx="3265867" cy="1396717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049" y="4309141"/>
            <a:ext cx="3390900" cy="1396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99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833959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6-1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1608-002-009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2.4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6.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ROUND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000872"/>
              </p:ext>
            </p:extLst>
          </p:nvPr>
        </p:nvGraphicFramePr>
        <p:xfrm>
          <a:off x="4806303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3.2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0544197"/>
              </p:ext>
            </p:extLst>
          </p:nvPr>
        </p:nvGraphicFramePr>
        <p:xfrm>
          <a:off x="626795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6-3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4.7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7275262"/>
              </p:ext>
            </p:extLst>
          </p:nvPr>
        </p:nvGraphicFramePr>
        <p:xfrm>
          <a:off x="4806303" y="3474590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6-4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6.0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9" r="86973" b="46766"/>
          <a:stretch/>
        </p:blipFill>
        <p:spPr>
          <a:xfrm rot="5400000">
            <a:off x="1749053" y="1087202"/>
            <a:ext cx="1232786" cy="243211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" t="7151" r="1"/>
          <a:stretch/>
        </p:blipFill>
        <p:spPr>
          <a:xfrm rot="5400000">
            <a:off x="6054920" y="1297989"/>
            <a:ext cx="1163099" cy="201733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3" t="5256"/>
          <a:stretch/>
        </p:blipFill>
        <p:spPr>
          <a:xfrm rot="5400000">
            <a:off x="1905768" y="3891305"/>
            <a:ext cx="910446" cy="219644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" t="8508"/>
          <a:stretch/>
        </p:blipFill>
        <p:spPr>
          <a:xfrm rot="5400000">
            <a:off x="6039846" y="4084556"/>
            <a:ext cx="948150" cy="1772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09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5896864"/>
              </p:ext>
            </p:extLst>
          </p:nvPr>
        </p:nvGraphicFramePr>
        <p:xfrm>
          <a:off x="626795" y="750777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6-5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Round Bur 4.0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4925" y="-2698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6. 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MICRO ROUND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415767"/>
              </p:ext>
            </p:extLst>
          </p:nvPr>
        </p:nvGraphicFramePr>
        <p:xfrm>
          <a:off x="626793" y="3437983"/>
          <a:ext cx="3468393" cy="653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163">
                  <a:extLst>
                    <a:ext uri="{9D8B030D-6E8A-4147-A177-3AD203B41FA5}">
                      <a16:colId xmlns:a16="http://schemas.microsoft.com/office/drawing/2014/main" val="3849911930"/>
                    </a:ext>
                  </a:extLst>
                </a:gridCol>
                <a:gridCol w="2789230">
                  <a:extLst>
                    <a:ext uri="{9D8B030D-6E8A-4147-A177-3AD203B41FA5}">
                      <a16:colId xmlns:a16="http://schemas.microsoft.com/office/drawing/2014/main" val="3600132942"/>
                    </a:ext>
                  </a:extLst>
                </a:gridCol>
              </a:tblGrid>
              <a:tr h="34913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7-1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1608-002-035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381788"/>
                  </a:ext>
                </a:extLst>
              </a:tr>
              <a:tr h="29094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/>
                        <a:t>Egg Bur 4.0 mm</a:t>
                      </a:r>
                      <a:endParaRPr lang="en-US" altLang="ko-KR" sz="14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7625845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53947" y="1149539"/>
            <a:ext cx="1214087" cy="1878972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34924" y="2773338"/>
            <a:ext cx="6505575" cy="5873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b="1" dirty="0" smtClean="0">
                <a:solidFill>
                  <a:schemeClr val="tx1"/>
                </a:solidFill>
                <a:latin typeface="+mn-ea"/>
              </a:rPr>
              <a:t>7. EGG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 BUR</a:t>
            </a:r>
            <a:endParaRPr kumimoji="0"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91057" y="3969533"/>
            <a:ext cx="1139866" cy="187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635</TotalTime>
  <Words>438</Words>
  <Application>Microsoft Office PowerPoint</Application>
  <PresentationFormat>화면 슬라이드 쇼(4:3)</PresentationFormat>
  <Paragraphs>208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8" baseType="lpstr">
      <vt:lpstr>돋움</vt:lpstr>
      <vt:lpstr>맑은 고딕</vt:lpstr>
      <vt:lpstr>Arial</vt:lpstr>
      <vt:lpstr>Arial Black</vt:lpstr>
      <vt:lpstr>Calibri</vt:lpstr>
      <vt:lpstr>Calibri Light</vt:lpstr>
      <vt:lpstr>Office 테마</vt:lpstr>
      <vt:lpstr>STRYKER  CD5 &amp; SYSTEM 8 CORE SYSTEM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최성림</dc:creator>
  <cp:lastModifiedBy>user</cp:lastModifiedBy>
  <cp:revision>88</cp:revision>
  <cp:lastPrinted>2019-11-05T12:44:21Z</cp:lastPrinted>
  <dcterms:created xsi:type="dcterms:W3CDTF">2019-08-09T07:00:46Z</dcterms:created>
  <dcterms:modified xsi:type="dcterms:W3CDTF">2022-09-26T01:31:32Z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xOTcxIiwibG9nVGltZSI6IjIwMjItMDktMjZUMDE6MjY6NDVaIiwicElEIjoxLCJ0cmFjZUlkIjoiRjcwQjQ0OEQ4MTg3NDQ5ODgwRUQ5NjYyODQ2RThBRjAiLCJ1c2VyQ29kZSI6IlIxOTkyMzY2In0sIm5vZGUyIjp7ImRzZCI6IjAxMDAwMDAwMDAwMDE5NzEiLCJsb2dUaW1lIjoiMjAyMi0wOS0yNlQwMTozMTozMloiLCJwSUQiOjEsInRyYWNlSWQiOiIyNzcyMkZENTE2RkI0RTI2QTlGN0M5RDYzMTgwRThCNCIsInVzZXJDb2RlIjoiUjE5OTIzNjYifSwibm9kZTMiOnsiZHNkIjoiMDAwMDAwMDAwMDAwMDAwMCIsImxvZ1RpbWUiOiIyMDIyLTA5LTI2VDAyOjEyOjUwWiIsInBJRCI6MjA0OCwidHJhY2VJZCI6IjVFNjFFRDExQjA4QjRCRjNCNTVBMjExRURFMkQ0QUJGIiwidXNlckNvZGUiOiJSMTk5MjM2NiJ9LCJub2RlNCI6eyJkc2QiOiIwMTAwMDAwMDAwMDAxOTcxIiwibG9nVGltZSI6IjIwMjItMTAtMDRUMDI6NTY6MzlaIiwicElEIjoxLCJ0cmFjZUlkIjoiOUM3NjU3OTgzQjkzNDM2RkIwNDlGMDM4QTI4NkRGODciLCJ1c2VyQ29kZSI6IlIxOTkyMzY2In0sIm5vZGU1Ijp7ImRzZCI6IjAwMDAwMDAwMDAwMDAwMDAiLCJsb2dUaW1lIjoiMjAyMi0xMC0wNFQwMzowOToxOFoiLCJwSUQiOjIwNDgsInRyYWNlSWQiOiJCQTZBNTkzQ0E2MTE0RTNGODFGRUQxRTdFREZDODNBRCIsInVzZXJDb2RlIjoiUjE5OTIzNjYifSwibm9kZUNvdW50Ijo3fQ==</vt:lpwstr>
  </property>
</Properties>
</file>