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79" r:id="rId4"/>
    <p:sldId id="264" r:id="rId5"/>
    <p:sldId id="265" r:id="rId6"/>
    <p:sldId id="269" r:id="rId7"/>
    <p:sldId id="273" r:id="rId8"/>
    <p:sldId id="278" r:id="rId9"/>
    <p:sldId id="277" r:id="rId10"/>
    <p:sldId id="280" r:id="rId11"/>
    <p:sldId id="281" r:id="rId12"/>
  </p:sldIdLst>
  <p:sldSz cx="9144000" cy="6858000" type="screen4x3"/>
  <p:notesSz cx="6802438" cy="993457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3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DC756-A523-4DF2-833B-B2D40A5590E2}" type="datetimeFigureOut">
              <a:rPr lang="ko-KR" altLang="en-US" smtClean="0"/>
              <a:t>2022-09-26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892AB-1CC5-4555-8947-9A7E3B48D243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직사각형 6"/>
          <p:cNvSpPr/>
          <p:nvPr userDrawn="1"/>
        </p:nvSpPr>
        <p:spPr>
          <a:xfrm>
            <a:off x="0" y="6356350"/>
            <a:ext cx="9144000" cy="501649"/>
          </a:xfrm>
          <a:prstGeom prst="rect">
            <a:avLst/>
          </a:prstGeom>
          <a:solidFill>
            <a:srgbClr val="FF9900">
              <a:alpha val="8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Picture 2" descr="https://upload.wikimedia.org/wikipedia/en/d/dd/Stryker_Logo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6715" y="105752"/>
            <a:ext cx="1381491" cy="328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Slide Number Placeholder 5"/>
          <p:cNvSpPr txBox="1">
            <a:spLocks/>
          </p:cNvSpPr>
          <p:nvPr userDrawn="1"/>
        </p:nvSpPr>
        <p:spPr>
          <a:xfrm>
            <a:off x="6610350" y="65087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BB892AB-1CC5-4555-8947-9A7E3B48D24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692628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DC756-A523-4DF2-833B-B2D40A5590E2}" type="datetimeFigureOut">
              <a:rPr lang="ko-KR" altLang="en-US" smtClean="0"/>
              <a:t>2022-09-26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892AB-1CC5-4555-8947-9A7E3B48D2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69846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DC756-A523-4DF2-833B-B2D40A5590E2}" type="datetimeFigureOut">
              <a:rPr lang="ko-KR" altLang="en-US" smtClean="0"/>
              <a:t>2022-09-26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892AB-1CC5-4555-8947-9A7E3B48D2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7706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DC756-A523-4DF2-833B-B2D40A5590E2}" type="datetimeFigureOut">
              <a:rPr lang="ko-KR" altLang="en-US" smtClean="0"/>
              <a:t>2022-09-26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892AB-1CC5-4555-8947-9A7E3B48D2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72235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DC756-A523-4DF2-833B-B2D40A5590E2}" type="datetimeFigureOut">
              <a:rPr lang="ko-KR" altLang="en-US" smtClean="0"/>
              <a:t>2022-09-26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892AB-1CC5-4555-8947-9A7E3B48D2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7834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DC756-A523-4DF2-833B-B2D40A5590E2}" type="datetimeFigureOut">
              <a:rPr lang="ko-KR" altLang="en-US" smtClean="0"/>
              <a:t>2022-09-26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892AB-1CC5-4555-8947-9A7E3B48D2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69568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DC756-A523-4DF2-833B-B2D40A5590E2}" type="datetimeFigureOut">
              <a:rPr lang="ko-KR" altLang="en-US" smtClean="0"/>
              <a:t>2022-09-26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892AB-1CC5-4555-8947-9A7E3B48D2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7065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DC756-A523-4DF2-833B-B2D40A5590E2}" type="datetimeFigureOut">
              <a:rPr lang="ko-KR" altLang="en-US" smtClean="0"/>
              <a:t>2022-09-26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892AB-1CC5-4555-8947-9A7E3B48D2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65356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DC756-A523-4DF2-833B-B2D40A5590E2}" type="datetimeFigureOut">
              <a:rPr lang="ko-KR" altLang="en-US" smtClean="0"/>
              <a:t>2022-09-26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892AB-1CC5-4555-8947-9A7E3B48D2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69867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DC756-A523-4DF2-833B-B2D40A5590E2}" type="datetimeFigureOut">
              <a:rPr lang="ko-KR" altLang="en-US" smtClean="0"/>
              <a:t>2022-09-26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892AB-1CC5-4555-8947-9A7E3B48D2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6952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DC756-A523-4DF2-833B-B2D40A5590E2}" type="datetimeFigureOut">
              <a:rPr lang="ko-KR" altLang="en-US" smtClean="0"/>
              <a:t>2022-09-26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892AB-1CC5-4555-8947-9A7E3B48D2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77802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2DC756-A523-4DF2-833B-B2D40A5590E2}" type="datetimeFigureOut">
              <a:rPr lang="ko-KR" altLang="en-US" smtClean="0"/>
              <a:t>2022-09-26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B892AB-1CC5-4555-8947-9A7E3B48D2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6859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ctrTitle"/>
          </p:nvPr>
        </p:nvSpPr>
        <p:spPr>
          <a:xfrm>
            <a:off x="685800" y="2045242"/>
            <a:ext cx="7772400" cy="2027232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5400" dirty="0">
                <a:latin typeface="Arial Black" panose="020B0A04020102020204" pitchFamily="34" charset="0"/>
              </a:rPr>
              <a:t>STRYKER </a:t>
            </a:r>
            <a:r>
              <a:rPr lang="en-US" altLang="ko-KR" sz="5400" dirty="0" smtClean="0">
                <a:latin typeface="Arial Black" panose="020B0A04020102020204" pitchFamily="34" charset="0"/>
              </a:rPr>
              <a:t/>
            </a:r>
            <a:br>
              <a:rPr lang="en-US" altLang="ko-KR" sz="5400" dirty="0" smtClean="0">
                <a:latin typeface="Arial Black" panose="020B0A04020102020204" pitchFamily="34" charset="0"/>
              </a:rPr>
            </a:br>
            <a:r>
              <a:rPr lang="en-US" altLang="ko-KR" sz="5400" dirty="0" smtClean="0">
                <a:latin typeface="Arial Black" panose="020B0A04020102020204" pitchFamily="34" charset="0"/>
              </a:rPr>
              <a:t>CD5 &amp; SYSTEM 8</a:t>
            </a:r>
            <a:br>
              <a:rPr lang="en-US" altLang="ko-KR" sz="5400" dirty="0" smtClean="0">
                <a:latin typeface="Arial Black" panose="020B0A04020102020204" pitchFamily="34" charset="0"/>
              </a:rPr>
            </a:br>
            <a:r>
              <a:rPr lang="en-US" altLang="ko-KR" sz="5400" dirty="0" smtClean="0">
                <a:latin typeface="Arial Black" panose="020B0A04020102020204" pitchFamily="34" charset="0"/>
              </a:rPr>
              <a:t>CORE SYSTEM</a:t>
            </a:r>
            <a:endParaRPr lang="ko-KR" altLang="en-US" sz="5400" dirty="0">
              <a:latin typeface="Arial Black" panose="020B0A04020102020204" pitchFamily="34" charset="0"/>
            </a:endParaRPr>
          </a:p>
        </p:txBody>
      </p:sp>
      <p:sp>
        <p:nvSpPr>
          <p:cNvPr id="5" name="부제목 2"/>
          <p:cNvSpPr>
            <a:spLocks noGrp="1"/>
          </p:cNvSpPr>
          <p:nvPr>
            <p:ph type="subTitle" idx="1"/>
          </p:nvPr>
        </p:nvSpPr>
        <p:spPr>
          <a:xfrm>
            <a:off x="1143000" y="5186399"/>
            <a:ext cx="6858000" cy="944415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거창적십자병원</a:t>
            </a:r>
            <a:endParaRPr lang="en-US" altLang="ko-KR" dirty="0"/>
          </a:p>
          <a:p>
            <a:r>
              <a:rPr lang="en-US" altLang="ko-KR" dirty="0" smtClean="0"/>
              <a:t>2022.09.27.</a:t>
            </a:r>
            <a:endParaRPr lang="en-US" altLang="ko-KR" dirty="0" smtClean="0"/>
          </a:p>
          <a:p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831117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34925" y="-26988"/>
            <a:ext cx="6849452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chemeClr val="tx1"/>
                </a:solidFill>
                <a:latin typeface="+mn-ea"/>
              </a:rPr>
              <a:t>1. STRYKER 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CD5&amp; SYSTEM8</a:t>
            </a:r>
            <a:r>
              <a:rPr lang="ko-KR" altLang="en-US" sz="24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2400" b="1" dirty="0">
                <a:solidFill>
                  <a:schemeClr val="tx1"/>
                </a:solidFill>
                <a:latin typeface="+mn-ea"/>
              </a:rPr>
              <a:t>제품구성</a:t>
            </a: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9034516"/>
              </p:ext>
            </p:extLst>
          </p:nvPr>
        </p:nvGraphicFramePr>
        <p:xfrm>
          <a:off x="782517" y="509943"/>
          <a:ext cx="7842739" cy="5535149"/>
        </p:xfrm>
        <a:graphic>
          <a:graphicData uri="http://schemas.openxmlformats.org/drawingml/2006/table">
            <a:tbl>
              <a:tblPr/>
              <a:tblGrid>
                <a:gridCol w="550228">
                  <a:extLst>
                    <a:ext uri="{9D8B030D-6E8A-4147-A177-3AD203B41FA5}">
                      <a16:colId xmlns:a16="http://schemas.microsoft.com/office/drawing/2014/main" val="2647568142"/>
                    </a:ext>
                  </a:extLst>
                </a:gridCol>
                <a:gridCol w="1172225">
                  <a:extLst>
                    <a:ext uri="{9D8B030D-6E8A-4147-A177-3AD203B41FA5}">
                      <a16:colId xmlns:a16="http://schemas.microsoft.com/office/drawing/2014/main" val="2914900320"/>
                    </a:ext>
                  </a:extLst>
                </a:gridCol>
                <a:gridCol w="3708056">
                  <a:extLst>
                    <a:ext uri="{9D8B030D-6E8A-4147-A177-3AD203B41FA5}">
                      <a16:colId xmlns:a16="http://schemas.microsoft.com/office/drawing/2014/main" val="3023198620"/>
                    </a:ext>
                  </a:extLst>
                </a:gridCol>
                <a:gridCol w="478458">
                  <a:extLst>
                    <a:ext uri="{9D8B030D-6E8A-4147-A177-3AD203B41FA5}">
                      <a16:colId xmlns:a16="http://schemas.microsoft.com/office/drawing/2014/main" val="3942500691"/>
                    </a:ext>
                  </a:extLst>
                </a:gridCol>
                <a:gridCol w="1933772">
                  <a:extLst>
                    <a:ext uri="{9D8B030D-6E8A-4147-A177-3AD203B41FA5}">
                      <a16:colId xmlns:a16="http://schemas.microsoft.com/office/drawing/2014/main" val="900956867"/>
                    </a:ext>
                  </a:extLst>
                </a:gridCol>
              </a:tblGrid>
              <a:tr h="249091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000" b="1" i="0" u="sng" strike="noStrike" dirty="0" smtClean="0"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CORDLESS</a:t>
                      </a:r>
                      <a:r>
                        <a:rPr lang="en-US" sz="1000" b="1" i="0" u="sng" strike="noStrike" baseline="0" dirty="0" smtClean="0"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DRIVER DRILL 5 &amp; SYSTEM 8</a:t>
                      </a:r>
                      <a:endParaRPr lang="en-US" sz="1000" b="1" i="0" u="sng" strike="noStrike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1" i="0" u="none" strike="noStrike" dirty="0"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　</a:t>
                      </a:r>
                      <a:r>
                        <a:rPr lang="en-US" altLang="ko-KR" sz="1000" b="1" i="0" u="none" strike="noStrike" dirty="0" err="1"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ea</a:t>
                      </a:r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1" i="0" u="none" strike="noStrike" dirty="0"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36649725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err="1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카다록</a:t>
                      </a:r>
                      <a:r>
                        <a:rPr lang="ko-KR" altLang="en-US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품 번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>
                          <a:solidFill>
                            <a:srgbClr val="366092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r>
                        <a:rPr lang="en-US" sz="1000" b="1" i="0" u="none" strike="noStrike" dirty="0" smtClean="0">
                          <a:solidFill>
                            <a:srgbClr val="366092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.</a:t>
                      </a:r>
                      <a:r>
                        <a:rPr lang="en-US" sz="1000" b="1" i="0" u="none" strike="noStrike" baseline="0" dirty="0" smtClean="0">
                          <a:solidFill>
                            <a:srgbClr val="366092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SYSTEM 8 HANDPIECE</a:t>
                      </a:r>
                      <a:endParaRPr lang="en-US" sz="1000" b="1" i="0" u="none" strike="noStrike" dirty="0">
                        <a:solidFill>
                          <a:srgbClr val="366092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50167634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1-1</a:t>
                      </a: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4505-000-000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Cordless</a:t>
                      </a:r>
                      <a:r>
                        <a:rPr lang="en-US" sz="1000" b="1" i="0" u="none" strike="noStrike" baseline="0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Driver Drill 5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97261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1-2</a:t>
                      </a: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8208-000-000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System</a:t>
                      </a:r>
                      <a:r>
                        <a:rPr lang="en-US" sz="1000" b="1" i="0" u="none" strike="noStrike" baseline="0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8 Sagittal Saw Drill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27546925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66464871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2. SYSTEM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ATTACHMENT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12825178"/>
                  </a:ext>
                </a:extLst>
              </a:tr>
              <a:tr h="22333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2-1</a:t>
                      </a: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4100-130-000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1/4 inch Drill with Jacobs Chuck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2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7820297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2-2</a:t>
                      </a:r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4100-062-000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Wire Collet</a:t>
                      </a:r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r>
                        <a:rPr lang="ko-KR" altLang="en-US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68312203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2-3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4100-125-000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Pin Collet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15909741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2-4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4100-400-000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SAGITTAL SAW ATTACHMENT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8158578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2-5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4505-133-000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1/4 LOCKING KEYLESS CHUCK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07329692"/>
                  </a:ext>
                </a:extLst>
              </a:tr>
              <a:tr h="249091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58688769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3.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SYSTEM 8 BATTERY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06784333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3-1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8212-000-000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SYSTEM8 SMALL BATTERY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2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5086091"/>
                  </a:ext>
                </a:extLst>
              </a:tr>
              <a:tr h="20438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3-2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8215-000-000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dirty="0" smtClean="0"/>
                        <a:t>SYSTEM8 LARGE BATTERY</a:t>
                      </a:r>
                      <a:endParaRPr lang="ko-KR" altLang="en-US" sz="1000" b="1" dirty="0"/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2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251242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31068542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4. MICRO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TPX CORE 2 SYSTEM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3147023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4-1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5400-052-000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CORE</a:t>
                      </a:r>
                      <a:r>
                        <a:rPr lang="en-US" sz="1000" b="1" i="0" u="none" strike="noStrike" baseline="0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2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73350343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4-2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5100-008-000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TPS Bi-directional Footswitch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29505940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4-3</a:t>
                      </a:r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7400-015-000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TPX MICRO DRIL</a:t>
                      </a:r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5051734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4-4</a:t>
                      </a:r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7400-004-000</a:t>
                      </a:r>
                      <a:endParaRPr lang="ko-KR" alt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TPX CORD</a:t>
                      </a:r>
                      <a:endParaRPr 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3878033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4-5</a:t>
                      </a:r>
                      <a:r>
                        <a:rPr lang="ko-KR" altLang="en-US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7400-009-000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TPX </a:t>
                      </a:r>
                      <a:r>
                        <a:rPr lang="en-US" sz="1000" b="1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Handswitch</a:t>
                      </a:r>
                      <a:endParaRPr 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9937784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5877903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5.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MICRO DRILL ATTACHMENT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02353599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5-1</a:t>
                      </a:r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5100-015-250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MICRO DRILL STRAIGHT ATTACHMENT</a:t>
                      </a:r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8046315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5-2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5100-015-270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Micro Drill Long Straight Attachment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5030618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5-3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5100-015-252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MICRO DRILL ANGLED ATTACHMENT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60142205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5-4</a:t>
                      </a:r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5100-015-272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Micro Drill Long Angled Attachment</a:t>
                      </a:r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4147424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59472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6807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34925" y="-26988"/>
            <a:ext cx="6849452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chemeClr val="tx1"/>
                </a:solidFill>
                <a:latin typeface="+mn-ea"/>
              </a:rPr>
              <a:t>1. STRYKER 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CD5&amp; SYSTEM8</a:t>
            </a:r>
            <a:r>
              <a:rPr lang="ko-KR" altLang="en-US" sz="24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2400" b="1" dirty="0">
                <a:solidFill>
                  <a:schemeClr val="tx1"/>
                </a:solidFill>
                <a:latin typeface="+mn-ea"/>
              </a:rPr>
              <a:t>제품구성</a:t>
            </a: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8838533"/>
              </p:ext>
            </p:extLst>
          </p:nvPr>
        </p:nvGraphicFramePr>
        <p:xfrm>
          <a:off x="782517" y="509943"/>
          <a:ext cx="7842739" cy="5490215"/>
        </p:xfrm>
        <a:graphic>
          <a:graphicData uri="http://schemas.openxmlformats.org/drawingml/2006/table">
            <a:tbl>
              <a:tblPr/>
              <a:tblGrid>
                <a:gridCol w="550228">
                  <a:extLst>
                    <a:ext uri="{9D8B030D-6E8A-4147-A177-3AD203B41FA5}">
                      <a16:colId xmlns:a16="http://schemas.microsoft.com/office/drawing/2014/main" val="2647568142"/>
                    </a:ext>
                  </a:extLst>
                </a:gridCol>
                <a:gridCol w="1172225">
                  <a:extLst>
                    <a:ext uri="{9D8B030D-6E8A-4147-A177-3AD203B41FA5}">
                      <a16:colId xmlns:a16="http://schemas.microsoft.com/office/drawing/2014/main" val="2914900320"/>
                    </a:ext>
                  </a:extLst>
                </a:gridCol>
                <a:gridCol w="3708056">
                  <a:extLst>
                    <a:ext uri="{9D8B030D-6E8A-4147-A177-3AD203B41FA5}">
                      <a16:colId xmlns:a16="http://schemas.microsoft.com/office/drawing/2014/main" val="3023198620"/>
                    </a:ext>
                  </a:extLst>
                </a:gridCol>
                <a:gridCol w="478458">
                  <a:extLst>
                    <a:ext uri="{9D8B030D-6E8A-4147-A177-3AD203B41FA5}">
                      <a16:colId xmlns:a16="http://schemas.microsoft.com/office/drawing/2014/main" val="3942500691"/>
                    </a:ext>
                  </a:extLst>
                </a:gridCol>
                <a:gridCol w="1933772">
                  <a:extLst>
                    <a:ext uri="{9D8B030D-6E8A-4147-A177-3AD203B41FA5}">
                      <a16:colId xmlns:a16="http://schemas.microsoft.com/office/drawing/2014/main" val="900956867"/>
                    </a:ext>
                  </a:extLst>
                </a:gridCol>
              </a:tblGrid>
              <a:tr h="249091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000" b="1" i="0" u="sng" strike="noStrike" dirty="0" smtClean="0"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CORDLESS</a:t>
                      </a:r>
                      <a:r>
                        <a:rPr lang="en-US" sz="1000" b="1" i="0" u="sng" strike="noStrike" baseline="0" dirty="0" smtClean="0"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DRIVER DRILL 5 &amp; SYSTEM 8</a:t>
                      </a:r>
                      <a:endParaRPr lang="en-US" sz="1000" b="1" i="0" u="sng" strike="noStrike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1" i="0" u="none" strike="noStrike" dirty="0"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　</a:t>
                      </a:r>
                      <a:r>
                        <a:rPr lang="en-US" altLang="ko-KR" sz="1000" b="1" i="0" u="none" strike="noStrike" dirty="0" err="1"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ea</a:t>
                      </a:r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1" i="0" u="none" strike="noStrike" dirty="0"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36649725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err="1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카다록</a:t>
                      </a:r>
                      <a:r>
                        <a:rPr lang="ko-KR" altLang="en-US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품 번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 smtClean="0">
                          <a:solidFill>
                            <a:srgbClr val="366092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6.</a:t>
                      </a:r>
                      <a:r>
                        <a:rPr lang="en-US" sz="1000" b="1" i="0" u="none" strike="noStrike" baseline="0" dirty="0" smtClean="0">
                          <a:solidFill>
                            <a:srgbClr val="366092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MICRO ROUND BUR</a:t>
                      </a:r>
                      <a:endParaRPr lang="en-US" sz="1000" b="1" i="0" u="none" strike="noStrike" dirty="0">
                        <a:solidFill>
                          <a:srgbClr val="366092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50167634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6</a:t>
                      </a:r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-1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1688-002-009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Round</a:t>
                      </a:r>
                      <a:r>
                        <a:rPr lang="en-US" sz="1000" b="1" i="0" u="none" strike="noStrike" baseline="0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Bur 2.4mm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97261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6</a:t>
                      </a:r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-2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1688-002-011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Round</a:t>
                      </a:r>
                      <a:r>
                        <a:rPr lang="en-US" altLang="ko-KR" sz="1000" b="1" i="0" u="none" strike="noStrike" baseline="0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Bur 3.2mm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27546925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6-3</a:t>
                      </a: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1688-002-013</a:t>
                      </a:r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Round</a:t>
                      </a:r>
                      <a:r>
                        <a:rPr lang="en-US" altLang="ko-KR" sz="1000" b="1" i="0" u="none" strike="noStrike" baseline="0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Bur 4.7mm</a:t>
                      </a:r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r>
                        <a:rPr lang="ko-KR" altLang="en-US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66464871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6-4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1688-002-015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Round</a:t>
                      </a:r>
                      <a:r>
                        <a:rPr lang="en-US" altLang="ko-KR" sz="1000" b="1" i="0" u="none" strike="noStrike" baseline="0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Bur 6.0mm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12825178"/>
                  </a:ext>
                </a:extLst>
              </a:tr>
              <a:tr h="178396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6-5</a:t>
                      </a: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1688-002-055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Round</a:t>
                      </a:r>
                      <a:r>
                        <a:rPr lang="en-US" altLang="ko-KR" sz="1000" b="1" i="0" u="none" strike="noStrike" baseline="0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Bur 4.0mm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7820297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68312203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kern="1200" baseline="0" dirty="0">
                        <a:solidFill>
                          <a:srgbClr val="366092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  <a:cs typeface="+mn-cs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 kern="1200" baseline="0" dirty="0" smtClean="0">
                          <a:solidFill>
                            <a:srgbClr val="366092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  <a:cs typeface="+mn-cs"/>
                        </a:rPr>
                        <a:t>7. EGG BUR</a:t>
                      </a:r>
                      <a:endParaRPr lang="en-US" sz="1000" b="1" i="0" u="none" strike="noStrike" kern="1200" baseline="0" dirty="0">
                        <a:solidFill>
                          <a:srgbClr val="366092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  <a:cs typeface="+mn-cs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15909741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7-1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1608-002-035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Egg Bur 4.0mm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8158578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07329692"/>
                  </a:ext>
                </a:extLst>
              </a:tr>
              <a:tr h="249091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58688769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06784333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5086091"/>
                  </a:ext>
                </a:extLst>
              </a:tr>
              <a:tr h="204387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000" b="1" dirty="0"/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251242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31068542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3147023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73350343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29505940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5051734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3878033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9937784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5877903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02353599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8046315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5030618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60142205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4147424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59472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1214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34925" y="-26988"/>
            <a:ext cx="6505575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chemeClr val="tx1"/>
                </a:solidFill>
                <a:latin typeface="+mn-ea"/>
              </a:rPr>
              <a:t>1. 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SYSTEM 8 HANDPIECE</a:t>
            </a: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1837549"/>
              </p:ext>
            </p:extLst>
          </p:nvPr>
        </p:nvGraphicFramePr>
        <p:xfrm>
          <a:off x="5007393" y="740498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1-2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600" dirty="0" smtClean="0"/>
                        <a:t>8208-000-000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ko-KR" sz="1400" b="1" dirty="0" smtClean="0"/>
                        <a:t>System</a:t>
                      </a:r>
                      <a:r>
                        <a:rPr lang="en-US" altLang="ko-KR" sz="1400" b="1" baseline="0" dirty="0" smtClean="0"/>
                        <a:t> 8 Sagittal Saw Drill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31830" y="3202044"/>
            <a:ext cx="6505575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chemeClr val="tx1"/>
                </a:solidFill>
                <a:latin typeface="+mn-ea"/>
              </a:rPr>
              <a:t>2. 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SYSTEM ATTACHMENT</a:t>
            </a: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6840569"/>
              </p:ext>
            </p:extLst>
          </p:nvPr>
        </p:nvGraphicFramePr>
        <p:xfrm>
          <a:off x="626795" y="750777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1-1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4505-000-000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Cordless</a:t>
                      </a:r>
                      <a:r>
                        <a:rPr lang="en-US" altLang="ko-KR" sz="1400" b="1" baseline="0" dirty="0" smtClean="0"/>
                        <a:t> Driver Drill 5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2631218"/>
              </p:ext>
            </p:extLst>
          </p:nvPr>
        </p:nvGraphicFramePr>
        <p:xfrm>
          <a:off x="626794" y="3792078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2-1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4100-131-000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¼</a:t>
                      </a:r>
                      <a:r>
                        <a:rPr lang="en-US" altLang="ko-KR" sz="1400" b="1" baseline="0" dirty="0" smtClean="0"/>
                        <a:t> inch Drill with Jacobs Chuck</a:t>
                      </a:r>
                      <a:endParaRPr lang="ko-KR" altLang="en-US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65022"/>
              </p:ext>
            </p:extLst>
          </p:nvPr>
        </p:nvGraphicFramePr>
        <p:xfrm>
          <a:off x="5007392" y="3804993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2-2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4100-062-000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Wire</a:t>
                      </a:r>
                      <a:r>
                        <a:rPr lang="en-US" altLang="ko-KR" sz="1400" b="1" baseline="0" dirty="0" smtClean="0"/>
                        <a:t> Collet</a:t>
                      </a:r>
                      <a:endParaRPr lang="ko-KR" altLang="en-US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pic>
        <p:nvPicPr>
          <p:cNvPr id="14" name="그림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9224" y="1482136"/>
            <a:ext cx="1791975" cy="1771726"/>
          </a:xfrm>
          <a:prstGeom prst="rect">
            <a:avLst/>
          </a:prstGeom>
        </p:spPr>
      </p:pic>
      <p:pic>
        <p:nvPicPr>
          <p:cNvPr id="18" name="그림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6393" y="1482136"/>
            <a:ext cx="2070390" cy="1799692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041" y="4532858"/>
            <a:ext cx="2410340" cy="1705610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6001" y="4552524"/>
            <a:ext cx="1940782" cy="1685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537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34925" y="-26988"/>
            <a:ext cx="6505575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2794490"/>
              </p:ext>
            </p:extLst>
          </p:nvPr>
        </p:nvGraphicFramePr>
        <p:xfrm>
          <a:off x="626795" y="750777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2-3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4100-125-000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Pin</a:t>
                      </a:r>
                      <a:r>
                        <a:rPr lang="en-US" altLang="ko-KR" sz="1400" b="1" baseline="0" dirty="0" smtClean="0"/>
                        <a:t> Collet</a:t>
                      </a:r>
                      <a:endParaRPr lang="ko-KR" altLang="en-US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7382863"/>
              </p:ext>
            </p:extLst>
          </p:nvPr>
        </p:nvGraphicFramePr>
        <p:xfrm>
          <a:off x="626794" y="3484343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2-5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4505-133-000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¼</a:t>
                      </a:r>
                      <a:r>
                        <a:rPr lang="en-US" altLang="ko-KR" sz="1400" b="1" baseline="0" dirty="0" smtClean="0"/>
                        <a:t> Locking Keyless Chuck</a:t>
                      </a:r>
                      <a:endParaRPr lang="ko-KR" altLang="en-US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2508106"/>
              </p:ext>
            </p:extLst>
          </p:nvPr>
        </p:nvGraphicFramePr>
        <p:xfrm>
          <a:off x="5007390" y="735367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2-4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4100-400-000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Sagittal</a:t>
                      </a:r>
                      <a:r>
                        <a:rPr lang="en-US" altLang="ko-KR" sz="1400" b="1" baseline="0" dirty="0" smtClean="0"/>
                        <a:t> Saw Attachment</a:t>
                      </a:r>
                      <a:endParaRPr lang="ko-KR" altLang="en-US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8339" y="1470094"/>
            <a:ext cx="2145302" cy="1948867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4180" y="1586007"/>
            <a:ext cx="3114812" cy="171704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97" y="4301679"/>
            <a:ext cx="2804186" cy="1721312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0" y="0"/>
            <a:ext cx="6505575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chemeClr val="tx1"/>
                </a:solidFill>
                <a:latin typeface="+mn-ea"/>
              </a:rPr>
              <a:t>2. 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SYSTEM ATTACHMENT</a:t>
            </a: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48330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34925" y="-26988"/>
            <a:ext cx="6505575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chemeClr val="tx1"/>
                </a:solidFill>
                <a:latin typeface="+mn-ea"/>
              </a:rPr>
              <a:t>3. 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SYSTEM 8 BATTERY</a:t>
            </a: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5236108"/>
              </p:ext>
            </p:extLst>
          </p:nvPr>
        </p:nvGraphicFramePr>
        <p:xfrm>
          <a:off x="626795" y="750777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3-1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8212-000-000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System</a:t>
                      </a:r>
                      <a:r>
                        <a:rPr lang="en-US" altLang="ko-KR" sz="1400" b="1" baseline="0" dirty="0" smtClean="0"/>
                        <a:t> 8 Small Battery</a:t>
                      </a:r>
                      <a:endParaRPr lang="ko-KR" altLang="en-US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458654"/>
              </p:ext>
            </p:extLst>
          </p:nvPr>
        </p:nvGraphicFramePr>
        <p:xfrm>
          <a:off x="5007390" y="735367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3-2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8215-000-000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dirty="0" smtClean="0"/>
                        <a:t>System</a:t>
                      </a:r>
                      <a:r>
                        <a:rPr lang="en-US" altLang="ko-KR" sz="1400" b="1" baseline="0" dirty="0" smtClean="0"/>
                        <a:t> 8 Large Battery</a:t>
                      </a:r>
                      <a:r>
                        <a:rPr lang="en-US" altLang="ko-KR" sz="1400" b="1" dirty="0" smtClean="0"/>
                        <a:t> </a:t>
                      </a:r>
                      <a:endParaRPr lang="ko-KR" altLang="en-US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795" y="1595101"/>
            <a:ext cx="3314700" cy="295910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7389" y="1595101"/>
            <a:ext cx="3468393" cy="295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510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9155739"/>
              </p:ext>
            </p:extLst>
          </p:nvPr>
        </p:nvGraphicFramePr>
        <p:xfrm>
          <a:off x="626795" y="750777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4-1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5400-052-000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Core</a:t>
                      </a:r>
                      <a:r>
                        <a:rPr lang="en-US" altLang="ko-KR" sz="1400" b="1" baseline="0" dirty="0" smtClean="0"/>
                        <a:t> 2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0579172"/>
              </p:ext>
            </p:extLst>
          </p:nvPr>
        </p:nvGraphicFramePr>
        <p:xfrm>
          <a:off x="626795" y="3317913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4-3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7400-015-000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err="1" smtClean="0"/>
                        <a:t>Tpx</a:t>
                      </a:r>
                      <a:r>
                        <a:rPr lang="en-US" altLang="ko-KR" sz="1400" b="1" dirty="0" smtClean="0"/>
                        <a:t> Micro Drill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5078074"/>
              </p:ext>
            </p:extLst>
          </p:nvPr>
        </p:nvGraphicFramePr>
        <p:xfrm>
          <a:off x="5007390" y="735367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4-2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5100-008-000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err="1" smtClean="0"/>
                        <a:t>Tps</a:t>
                      </a:r>
                      <a:r>
                        <a:rPr lang="en-US" altLang="ko-KR" sz="1400" b="1" dirty="0" smtClean="0"/>
                        <a:t> Bi-directional</a:t>
                      </a:r>
                      <a:r>
                        <a:rPr lang="en-US" altLang="ko-KR" sz="1400" b="1" baseline="0" dirty="0" smtClean="0"/>
                        <a:t> Footswitch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34925" y="-26988"/>
            <a:ext cx="6505575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chemeClr val="tx1"/>
                </a:solidFill>
                <a:latin typeface="+mn-ea"/>
              </a:rPr>
              <a:t>4. 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MICRO TPX CORE2 SYSTEM</a:t>
            </a: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9479406"/>
              </p:ext>
            </p:extLst>
          </p:nvPr>
        </p:nvGraphicFramePr>
        <p:xfrm>
          <a:off x="5007389" y="3317912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4-4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7400-004-000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err="1" smtClean="0"/>
                        <a:t>Tpx</a:t>
                      </a:r>
                      <a:r>
                        <a:rPr lang="en-US" altLang="ko-KR" sz="1400" b="1" dirty="0" smtClean="0"/>
                        <a:t> Cord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35" y="1450087"/>
            <a:ext cx="2740711" cy="182245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9872" y="1450087"/>
            <a:ext cx="2643426" cy="182245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978" y="4213878"/>
            <a:ext cx="3620024" cy="147919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628" y="4017222"/>
            <a:ext cx="2007913" cy="1883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632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7547795"/>
              </p:ext>
            </p:extLst>
          </p:nvPr>
        </p:nvGraphicFramePr>
        <p:xfrm>
          <a:off x="2766679" y="1284730"/>
          <a:ext cx="3468393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4-5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7400-009-000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TPX </a:t>
                      </a:r>
                      <a:r>
                        <a:rPr lang="en-US" altLang="ko-KR" sz="1400" b="1" dirty="0" err="1" smtClean="0"/>
                        <a:t>Handswitch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34925" y="-26988"/>
            <a:ext cx="6505575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chemeClr val="tx1"/>
                </a:solidFill>
                <a:latin typeface="+mn-ea"/>
              </a:rPr>
              <a:t>4. 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MICRO TPX CORE2 SYSTEM</a:t>
            </a: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212" y="2347568"/>
            <a:ext cx="4329325" cy="2072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261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4181065"/>
              </p:ext>
            </p:extLst>
          </p:nvPr>
        </p:nvGraphicFramePr>
        <p:xfrm>
          <a:off x="626795" y="750777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5-1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5100-015-250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Micro</a:t>
                      </a:r>
                      <a:r>
                        <a:rPr lang="en-US" altLang="ko-KR" sz="1400" b="1" baseline="0" dirty="0" smtClean="0"/>
                        <a:t> Drill Straight Attachment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34925" y="-26988"/>
            <a:ext cx="6505575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chemeClr val="tx1"/>
                </a:solidFill>
                <a:latin typeface="+mn-ea"/>
              </a:rPr>
              <a:t>5. 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MICRO DRILL ATTACHMENT</a:t>
            </a: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3153532"/>
              </p:ext>
            </p:extLst>
          </p:nvPr>
        </p:nvGraphicFramePr>
        <p:xfrm>
          <a:off x="4806303" y="750777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5-2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5100-015-270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Micro Drill Long Straight Attachment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466" y="1595101"/>
            <a:ext cx="3067050" cy="168910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5049" y="1595101"/>
            <a:ext cx="3390900" cy="1689100"/>
          </a:xfrm>
          <a:prstGeom prst="rect">
            <a:avLst/>
          </a:prstGeom>
        </p:spPr>
      </p:pic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4131763"/>
              </p:ext>
            </p:extLst>
          </p:nvPr>
        </p:nvGraphicFramePr>
        <p:xfrm>
          <a:off x="626795" y="3474590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5-3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5100-015-252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Micro</a:t>
                      </a:r>
                      <a:r>
                        <a:rPr lang="en-US" altLang="ko-KR" sz="1400" b="1" baseline="0" dirty="0" smtClean="0"/>
                        <a:t> Drill Angled Attachment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5299235"/>
              </p:ext>
            </p:extLst>
          </p:nvPr>
        </p:nvGraphicFramePr>
        <p:xfrm>
          <a:off x="4806303" y="3474590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5-4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5100-015-272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Micro</a:t>
                      </a:r>
                      <a:r>
                        <a:rPr lang="en-US" altLang="ko-KR" sz="1400" b="1" baseline="0" dirty="0" smtClean="0"/>
                        <a:t> Drill Long Angled Attachment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pic>
        <p:nvPicPr>
          <p:cNvPr id="8" name="그림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057" y="4318914"/>
            <a:ext cx="3265867" cy="1396717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5049" y="4309141"/>
            <a:ext cx="3390900" cy="1396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999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4833959"/>
              </p:ext>
            </p:extLst>
          </p:nvPr>
        </p:nvGraphicFramePr>
        <p:xfrm>
          <a:off x="626795" y="750777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6-1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1608-002-009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Round Bur 2.4 mm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34925" y="-26988"/>
            <a:ext cx="6505575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 smtClean="0">
                <a:solidFill>
                  <a:schemeClr val="tx1"/>
                </a:solidFill>
                <a:latin typeface="+mn-ea"/>
              </a:rPr>
              <a:t>6. 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MICRO ROUND BUR</a:t>
            </a: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7000872"/>
              </p:ext>
            </p:extLst>
          </p:nvPr>
        </p:nvGraphicFramePr>
        <p:xfrm>
          <a:off x="4806303" y="750777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6-2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1608-002-011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Round Bur 3.2 mm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0544197"/>
              </p:ext>
            </p:extLst>
          </p:nvPr>
        </p:nvGraphicFramePr>
        <p:xfrm>
          <a:off x="626795" y="3474590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6-3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1608-002-013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Round Bur 4.7 mm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7275262"/>
              </p:ext>
            </p:extLst>
          </p:nvPr>
        </p:nvGraphicFramePr>
        <p:xfrm>
          <a:off x="4806303" y="3474590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6-4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1608-002-015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Round Bur 6.0 mm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9" r="86973" b="46766"/>
          <a:stretch/>
        </p:blipFill>
        <p:spPr>
          <a:xfrm rot="5400000">
            <a:off x="1749053" y="1087202"/>
            <a:ext cx="1232786" cy="243211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1" t="7151" r="1"/>
          <a:stretch/>
        </p:blipFill>
        <p:spPr>
          <a:xfrm rot="5400000">
            <a:off x="6054920" y="1297989"/>
            <a:ext cx="1163099" cy="2017336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3" t="5256"/>
          <a:stretch/>
        </p:blipFill>
        <p:spPr>
          <a:xfrm rot="5400000">
            <a:off x="1905768" y="3891305"/>
            <a:ext cx="910446" cy="2196446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2" t="8508"/>
          <a:stretch/>
        </p:blipFill>
        <p:spPr>
          <a:xfrm rot="5400000">
            <a:off x="6039846" y="4084556"/>
            <a:ext cx="948150" cy="1772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098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5896864"/>
              </p:ext>
            </p:extLst>
          </p:nvPr>
        </p:nvGraphicFramePr>
        <p:xfrm>
          <a:off x="626795" y="750777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6-5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1608-002-055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Round Bur 4.0 mm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34925" y="-26988"/>
            <a:ext cx="6505575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 smtClean="0">
                <a:solidFill>
                  <a:schemeClr val="tx1"/>
                </a:solidFill>
                <a:latin typeface="+mn-ea"/>
              </a:rPr>
              <a:t>6. 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MICRO ROUND BUR</a:t>
            </a: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2415767"/>
              </p:ext>
            </p:extLst>
          </p:nvPr>
        </p:nvGraphicFramePr>
        <p:xfrm>
          <a:off x="626793" y="3437983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7-1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1608-002-035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Egg Bur 4.0 mm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753947" y="1149539"/>
            <a:ext cx="1214087" cy="1878972"/>
          </a:xfrm>
          <a:prstGeom prst="rect">
            <a:avLst/>
          </a:prstGeom>
        </p:spPr>
      </p:pic>
      <p:sp>
        <p:nvSpPr>
          <p:cNvPr id="14" name="직사각형 13"/>
          <p:cNvSpPr/>
          <p:nvPr/>
        </p:nvSpPr>
        <p:spPr>
          <a:xfrm>
            <a:off x="34924" y="2773338"/>
            <a:ext cx="6505575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 smtClean="0">
                <a:solidFill>
                  <a:schemeClr val="tx1"/>
                </a:solidFill>
                <a:latin typeface="+mn-ea"/>
              </a:rPr>
              <a:t>7. EGG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 BUR</a:t>
            </a: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791057" y="3969533"/>
            <a:ext cx="1139866" cy="1878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71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635</TotalTime>
  <Words>438</Words>
  <Application>Microsoft Office PowerPoint</Application>
  <PresentationFormat>화면 슬라이드 쇼(4:3)</PresentationFormat>
  <Paragraphs>208</Paragraphs>
  <Slides>11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8" baseType="lpstr">
      <vt:lpstr>돋움</vt:lpstr>
      <vt:lpstr>맑은 고딕</vt:lpstr>
      <vt:lpstr>Arial</vt:lpstr>
      <vt:lpstr>Arial Black</vt:lpstr>
      <vt:lpstr>Calibri</vt:lpstr>
      <vt:lpstr>Calibri Light</vt:lpstr>
      <vt:lpstr>Office 테마</vt:lpstr>
      <vt:lpstr>STRYKER  CD5 &amp; SYSTEM 8 CORE SYSTEM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최성림</dc:creator>
  <cp:lastModifiedBy>user</cp:lastModifiedBy>
  <cp:revision>88</cp:revision>
  <cp:lastPrinted>2019-11-05T12:44:21Z</cp:lastPrinted>
  <dcterms:created xsi:type="dcterms:W3CDTF">2019-08-09T07:00:46Z</dcterms:created>
  <dcterms:modified xsi:type="dcterms:W3CDTF">2022-09-26T01:31:32Z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Fasoo_Trace_ID" pid="2">
    <vt:lpwstr>eyJub2RlMSI6eyJkc2QiOiIwMTAwMDAwMDAwMDAxOTcxIiwibG9nVGltZSI6IjIwMjItMDgtMjNUMDg6MTA6MjBaIiwicElEIjoxLCJ0cmFjZUlkIjoiODUwNDVDOEMxQUZFNEExNkI0Njg3RTk2MjNCMjVBQkUiLCJ1c2VyQ29kZSI6IlIyMDA2MDU0In0sIm5vZGUyIjp7ImRzZCI6IjAwMDAwMDAwMDAwMDAwMDAiLCJsb2dUaW1lIjoiMjAyMi0wOS0wMVQwMzoxNDoxNloiLCJwSUQiOjIwNDgsInRyYWNlSWQiOiI0MEIyOTNBNDkxQUE0NDc5QUU3OTcxOTEzQUY1OTVGQiIsInVzZXJDb2RlIjoiUjE5OTIzNjYifSwibm9kZTMiOnsiZHNkIjoiMDEwMDAwMDAwMDAwMTk3MSIsImxvZ1RpbWUiOiIyMDIyLTA5LTI2VDAxOjI2OjQ1WiIsInBJRCI6MSwidHJhY2VJZCI6IkY3MEI0NDhEODE4NzQ0OTg4MEVEOTY2Mjg0NkU4QUYwIiwidXNlckNvZGUiOiJSMTk5MjM2NiJ9LCJub2RlNCI6eyJkc2QiOiIwMTAwMDAwMDAwMDAxOTcxIiwibG9nVGltZSI6IjIwMjItMDktMjZUMDE6MzE6MzJaIiwicElEIjoxLCJ0cmFjZUlkIjoiMjc3MjJGRDUxNkZCNEUyNkE5RjdDOUQ2MzE4MEU4QjQiLCJ1c2VyQ29kZSI6IlIxOTkyMzY2In0sIm5vZGU1Ijp7ImRzZCI6IjAwMDAwMDAwMDAwMDAwMDAiLCJsb2dUaW1lIjoiMjAyMi0wOS0yNlQwMjoxMjo1MFoiLCJwSUQiOjIwNDgsInRyYWNlSWQiOiI1RTYxRUQxMUIwOEI0QkYzQjU1QTIxMUVERTJENEFCRiIsInVzZXJDb2RlIjoiUjE5OTIzNjYifSwibm9kZUNvdW50Ijo1fQ==</vt:lpwstr>
  </property>
</Properties>
</file>